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4" r:id="rId4"/>
    <p:sldId id="265" r:id="rId5"/>
    <p:sldId id="259" r:id="rId6"/>
    <p:sldId id="260" r:id="rId7"/>
    <p:sldId id="268" r:id="rId8"/>
    <p:sldId id="262" r:id="rId9"/>
    <p:sldId id="263" r:id="rId10"/>
    <p:sldId id="261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9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1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46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4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2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1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79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6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7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2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6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68763-49B3-5342-9487-3A6DE47F43E5}" type="datetimeFigureOut">
              <a:rPr lang="en-US" smtClean="0"/>
              <a:t>4/22/19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0F746-5FB9-3E4F-AA53-ED65E2D86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00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97053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Louisiana’s Consideration of Constitutional Carry</a:t>
            </a:r>
            <a:endParaRPr dirty="0"/>
          </a:p>
        </p:txBody>
      </p:sp>
      <p:sp>
        <p:nvSpPr>
          <p:cNvPr id="122" name="Shape 122"/>
          <p:cNvSpPr>
            <a:spLocks noGrp="1"/>
          </p:cNvSpPr>
          <p:nvPr>
            <p:ph type="subTitle" sz="quarter" idx="1"/>
          </p:nvPr>
        </p:nvSpPr>
        <p:spPr>
          <a:xfrm>
            <a:off x="1371600" y="2648660"/>
            <a:ext cx="6400800" cy="1220487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1F497D"/>
                </a:solidFill>
              </a:defRPr>
            </a:pPr>
            <a:r>
              <a:t>John R. Lott, Jr.</a:t>
            </a:r>
          </a:p>
          <a:p>
            <a:pPr>
              <a:defRPr>
                <a:solidFill>
                  <a:srgbClr val="1F497D"/>
                </a:solidFill>
              </a:defRPr>
            </a:pPr>
            <a:r>
              <a:t>Crime Prevention Research Center</a:t>
            </a:r>
          </a:p>
        </p:txBody>
      </p:sp>
      <p:pic>
        <p:nvPicPr>
          <p:cNvPr id="123" name="image1.jpg" descr="CPRC Logo with website address small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4711" y="3858443"/>
            <a:ext cx="3241963" cy="1585674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/>
          <p:nvPr/>
        </p:nvSpPr>
        <p:spPr>
          <a:xfrm>
            <a:off x="733533" y="5628830"/>
            <a:ext cx="7676934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800"/>
              </a:spcBef>
              <a:defRPr sz="3600">
                <a:solidFill>
                  <a:srgbClr val="1F497D"/>
                </a:solidFill>
              </a:defRPr>
            </a:pPr>
            <a:r>
              <a:t>See our research at </a:t>
            </a:r>
            <a:r>
              <a:rPr>
                <a:solidFill>
                  <a:srgbClr val="FF0000"/>
                </a:solidFill>
              </a:rPr>
              <a:t>crimeresearch.org</a:t>
            </a:r>
          </a:p>
        </p:txBody>
      </p:sp>
    </p:spTree>
    <p:extLst>
      <p:ext uri="{BB962C8B-B14F-4D97-AF65-F5344CB8AC3E}">
        <p14:creationId xmlns:p14="http://schemas.microsoft.com/office/powerpoint/2010/main" val="731213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5055"/>
            <a:ext cx="8229600" cy="185391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Some evidence that people who carry still get training even when it isn’t mandated.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7955"/>
            <a:ext cx="8229600" cy="3518208"/>
          </a:xfrm>
        </p:spPr>
        <p:txBody>
          <a:bodyPr>
            <a:normAutofit fontScale="92500"/>
          </a:bodyPr>
          <a:lstStyle/>
          <a:p>
            <a:r>
              <a:rPr lang="en-US" dirty="0"/>
              <a:t>People who carry realize that they have a lot to lose if they behave improperly carrying a gun</a:t>
            </a:r>
          </a:p>
          <a:p>
            <a:r>
              <a:rPr lang="en-US" dirty="0"/>
              <a:t>Idaho</a:t>
            </a:r>
          </a:p>
          <a:p>
            <a:r>
              <a:rPr lang="en-US" dirty="0"/>
              <a:t>Kansas</a:t>
            </a:r>
          </a:p>
          <a:p>
            <a:pPr lvl="1"/>
            <a:r>
              <a:rPr lang="en-US" dirty="0"/>
              <a:t>Even as the number of people with permits has dropped after Constitutional Carry went into effect, the number of people taking training classes increased</a:t>
            </a:r>
          </a:p>
        </p:txBody>
      </p:sp>
    </p:spTree>
    <p:extLst>
      <p:ext uri="{BB962C8B-B14F-4D97-AF65-F5344CB8AC3E}">
        <p14:creationId xmlns:p14="http://schemas.microsoft.com/office/powerpoint/2010/main" val="921392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64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Crime statistics for the three states that have had Constitutional Carry for at least 5 years (Arizona, Alaska, Wyoming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007280"/>
              </p:ext>
            </p:extLst>
          </p:nvPr>
        </p:nvGraphicFramePr>
        <p:xfrm>
          <a:off x="457200" y="1679403"/>
          <a:ext cx="8229600" cy="5178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5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5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5649">
                <a:tc>
                  <a:txBody>
                    <a:bodyPr/>
                    <a:lstStyle/>
                    <a:p>
                      <a:r>
                        <a:rPr lang="en-US" dirty="0"/>
                        <a:t>Crime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Rates 5 years before</a:t>
                      </a:r>
                      <a:r>
                        <a:rPr lang="en-US" baseline="0" dirty="0"/>
                        <a:t> Constitutional Carry/100,000 people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Average Rates 5 Years After Constitutional Carry</a:t>
                      </a:r>
                      <a:r>
                        <a:rPr lang="en-US" baseline="0" dirty="0"/>
                        <a:t>/100,000 people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 in Crime Rate/100K people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Violent crime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447.0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-21.5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Murder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-0.8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Rape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-2.0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Robbery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-17.4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59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Aggravated Assault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-7.5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Property Crime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3,648.2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2,931.9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-716.2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Burglary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658.3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-126.8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Larceny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2,561.6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2,158.7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-402.9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300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Vehicle Theft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428.3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-186.5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940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More sophisticated 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299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Looking at the 12 states that had Constitutional Carry in effect by the end of 2017.</a:t>
            </a:r>
          </a:p>
          <a:p>
            <a:r>
              <a:rPr lang="en-US" dirty="0"/>
              <a:t>Try to account for other factors, such as impact of law enforcement on crime, pre-existing trends in states that adopt these laws, average pre-existing differences across states, yearly national changes in crime rates, other factors. </a:t>
            </a:r>
          </a:p>
          <a:p>
            <a:r>
              <a:rPr lang="en-US" dirty="0"/>
              <a:t>Some evidence that murder, rapes and aggravated assault rates fall after adoption of Constitutional Carry. No statistically significant impact on robbery rates.</a:t>
            </a:r>
          </a:p>
          <a:p>
            <a:r>
              <a:rPr lang="en-US"/>
              <a:t>No change in accidental gun deaths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429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 to Expect in the Number of Permits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who travel to other states will generally still need permits.</a:t>
            </a:r>
          </a:p>
          <a:p>
            <a:r>
              <a:rPr lang="en-US" dirty="0"/>
              <a:t>Growth in permits will either slow noticeably or decline, on average permit growth rate in Constitutional Carry states is half the rate in other states.</a:t>
            </a:r>
          </a:p>
        </p:txBody>
      </p:sp>
    </p:spTree>
    <p:extLst>
      <p:ext uri="{BB962C8B-B14F-4D97-AF65-F5344CB8AC3E}">
        <p14:creationId xmlns:p14="http://schemas.microsoft.com/office/powerpoint/2010/main" val="778577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2401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F110E65-BEBA-8B41-9B41-30BF97C29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856"/>
            <a:ext cx="9130631" cy="533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3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993"/>
            <a:ext cx="8229600" cy="81120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Constitutional Concealed Carry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9195"/>
            <a:ext cx="8229600" cy="572004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Typical count is 16 states</a:t>
            </a:r>
          </a:p>
          <a:p>
            <a:pPr lvl="1"/>
            <a:r>
              <a:rPr lang="en-US" dirty="0"/>
              <a:t>Alaska, Arizona, Arkansas, Idaho, Kansas, Maine, Mississippi, Missouri, New Hampshire, North Dakota, South Dakota, Vermont, West Virginia, and Wyoming. Soon adding Kentucky and Oklahoma.</a:t>
            </a:r>
          </a:p>
          <a:p>
            <a:r>
              <a:rPr lang="en-US" dirty="0"/>
              <a:t>Other similar states</a:t>
            </a:r>
          </a:p>
          <a:p>
            <a:pPr lvl="1"/>
            <a:r>
              <a:rPr lang="en-US" dirty="0"/>
              <a:t>Montana allows Constitutional Concealed Carry in 99.4% of the state, permit required within city limits</a:t>
            </a:r>
          </a:p>
          <a:p>
            <a:pPr lvl="1"/>
            <a:r>
              <a:rPr lang="en-US" dirty="0"/>
              <a:t>Up until 2019 Oklahoma allowed Constitutional Concealed Carry for residents from those states</a:t>
            </a:r>
          </a:p>
          <a:p>
            <a:pPr lvl="1"/>
            <a:r>
              <a:rPr lang="en-US" dirty="0"/>
              <a:t>Virginia allows visitors from Vermont to carry without a permit</a:t>
            </a:r>
          </a:p>
          <a:p>
            <a:r>
              <a:rPr lang="en-US" dirty="0"/>
              <a:t>Restrictions</a:t>
            </a:r>
          </a:p>
          <a:p>
            <a:pPr lvl="1"/>
            <a:r>
              <a:rPr lang="en-US" dirty="0"/>
              <a:t>Three Constitutional Concealed Carry states limit that ability to residents of the state: Idaho, North Dakota, and Wyoming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2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Constitutional Open Carry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Few people carry openly, but it is still a somewhat useful comparison</a:t>
            </a:r>
          </a:p>
          <a:p>
            <a:r>
              <a:rPr lang="en-US" dirty="0"/>
              <a:t>24 states no permit required to openly carry, local restrictions pre-empted</a:t>
            </a:r>
          </a:p>
          <a:p>
            <a:r>
              <a:rPr lang="en-US" dirty="0"/>
              <a:t>6 states no permit required, but local restrictions, typically in major cities</a:t>
            </a:r>
          </a:p>
          <a:p>
            <a:pPr lvl="1"/>
            <a:r>
              <a:rPr lang="en-US" dirty="0"/>
              <a:t>For example, in Pennsylvania, Philadelphia and Pittsburgh ban open carry</a:t>
            </a:r>
          </a:p>
        </p:txBody>
      </p:sp>
    </p:spTree>
    <p:extLst>
      <p:ext uri="{BB962C8B-B14F-4D97-AF65-F5344CB8AC3E}">
        <p14:creationId xmlns:p14="http://schemas.microsoft.com/office/powerpoint/2010/main" val="4065700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37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Comparing permit requirements between Louisiana and rest of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8150"/>
            <a:ext cx="8229600" cy="496383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Louisiana ranks 32</a:t>
            </a:r>
            <a:r>
              <a:rPr lang="en-US" baseline="30000" dirty="0"/>
              <a:t>nd</a:t>
            </a:r>
            <a:r>
              <a:rPr lang="en-US" dirty="0"/>
              <a:t> in terms of the percentage of the adult population with concealed handgun permits </a:t>
            </a:r>
            <a:r>
              <a:rPr lang="mr-IN" dirty="0"/>
              <a:t>–</a:t>
            </a:r>
            <a:r>
              <a:rPr lang="en-US" dirty="0"/>
              <a:t> 6.04%</a:t>
            </a:r>
          </a:p>
          <a:p>
            <a:r>
              <a:rPr lang="en-US" dirty="0"/>
              <a:t>Cost of getting a permit in Louisiana is $125, which is more than twice the national average. About three times the cost in other Southern states.</a:t>
            </a:r>
          </a:p>
          <a:p>
            <a:r>
              <a:rPr lang="en-US" dirty="0"/>
              <a:t>Training is 8 hours (One hour handgun nomenclature, one hour fundamentals of shooting, 3 hours use of deadly force, One hour shooting positions, One hour child access prevention, 2 hours live range fire &amp; cleaning). That is also much higher than the national average. The cost of training runs from $100 (at a </a:t>
            </a:r>
            <a:r>
              <a:rPr lang="en-US"/>
              <a:t>gun club) </a:t>
            </a:r>
            <a:r>
              <a:rPr lang="en-US" dirty="0"/>
              <a:t>to $130, with most at $125.</a:t>
            </a:r>
          </a:p>
          <a:p>
            <a:r>
              <a:rPr lang="en-US" dirty="0"/>
              <a:t>Strong relationship between the costs of getting a permit and the percent of adults who carry.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04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Wide range of training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Training varies from zero hours in 24 states such as Pennsylvania, Indiana, and South Dakota to 16 hours in California and Illinois.</a:t>
            </a:r>
          </a:p>
          <a:p>
            <a:pPr lvl="1"/>
            <a:r>
              <a:rPr lang="en-US" dirty="0"/>
              <a:t>16 of those are Constitutional Concealed Carry states</a:t>
            </a:r>
          </a:p>
          <a:p>
            <a:pPr lvl="1"/>
            <a:r>
              <a:rPr lang="en-US" dirty="0"/>
              <a:t>8 require permits, but no training to get the permit</a:t>
            </a:r>
          </a:p>
          <a:p>
            <a:r>
              <a:rPr lang="en-US" dirty="0"/>
              <a:t>There is no correlation between mandatory training requirements and permit revocation rates. Study published by the University of Chicago Press in 2010.</a:t>
            </a:r>
          </a:p>
        </p:txBody>
      </p:sp>
    </p:spTree>
    <p:extLst>
      <p:ext uri="{BB962C8B-B14F-4D97-AF65-F5344CB8AC3E}">
        <p14:creationId xmlns:p14="http://schemas.microsoft.com/office/powerpoint/2010/main" val="316768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359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Biggest benefits and costs of Constitutional Carry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1005"/>
            <a:ext cx="8229600" cy="361515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Biggest advantage of Constitutional Carry is that it lowers costs of being able to carry</a:t>
            </a:r>
          </a:p>
          <a:p>
            <a:pPr lvl="1"/>
            <a:r>
              <a:rPr lang="en-US" dirty="0"/>
              <a:t>Who benefits most from having a gun for protection, research</a:t>
            </a:r>
          </a:p>
          <a:p>
            <a:pPr lvl="1"/>
            <a:r>
              <a:rPr lang="en-US" dirty="0"/>
              <a:t>This will be particularly true for Louisiana</a:t>
            </a:r>
          </a:p>
          <a:p>
            <a:r>
              <a:rPr lang="en-US" dirty="0"/>
              <a:t>Biggest disadvantage is that it makes it harder to respond to claims that people who carry are somehow dangerous</a:t>
            </a:r>
          </a:p>
          <a:p>
            <a:pPr lvl="1"/>
            <a:r>
              <a:rPr lang="en-US" dirty="0"/>
              <a:t>Claims by Everytown and Violence Policy Center</a:t>
            </a:r>
          </a:p>
        </p:txBody>
      </p:sp>
    </p:spTree>
    <p:extLst>
      <p:ext uri="{BB962C8B-B14F-4D97-AF65-F5344CB8AC3E}">
        <p14:creationId xmlns:p14="http://schemas.microsoft.com/office/powerpoint/2010/main" val="46464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883"/>
            <a:ext cx="8229600" cy="73958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Behavior of Permit Holders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117" y="1425165"/>
            <a:ext cx="8449236" cy="53431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Permit holders are incredibly law abiding</a:t>
            </a:r>
          </a:p>
          <a:p>
            <a:r>
              <a:rPr lang="en-US" dirty="0"/>
              <a:t>Now about 17.5 Million Permit holders</a:t>
            </a:r>
          </a:p>
          <a:p>
            <a:pPr lvl="1"/>
            <a:r>
              <a:rPr lang="en-US" dirty="0"/>
              <a:t>Revocations of permits for any reason in different states at tenths or hundredths of one percent</a:t>
            </a:r>
          </a:p>
          <a:p>
            <a:pPr lvl="2"/>
            <a:r>
              <a:rPr lang="en-US" dirty="0"/>
              <a:t>Texas’ program in 2018 saw 163 misdemeanor or felony convictions out of 1.363 million permit holders </a:t>
            </a:r>
            <a:r>
              <a:rPr lang="mr-IN" dirty="0"/>
              <a:t>–</a:t>
            </a:r>
            <a:r>
              <a:rPr lang="en-US" dirty="0"/>
              <a:t> an annual revocation rate of 0.011%</a:t>
            </a:r>
          </a:p>
          <a:p>
            <a:pPr lvl="2"/>
            <a:r>
              <a:rPr lang="en-US" dirty="0"/>
              <a:t>Rate convicted of a firearms related violation in Texas is about 0.0016%</a:t>
            </a:r>
          </a:p>
          <a:p>
            <a:pPr lvl="2"/>
            <a:r>
              <a:rPr lang="en-US" dirty="0"/>
              <a:t>That is about a 9</a:t>
            </a:r>
            <a:r>
              <a:rPr lang="en-US" baseline="30000" dirty="0"/>
              <a:t>th</a:t>
            </a:r>
            <a:r>
              <a:rPr lang="en-US" dirty="0"/>
              <a:t> of the rate that police officer are convicted of a misdemeanor or felony and an 11</a:t>
            </a:r>
            <a:r>
              <a:rPr lang="en-US" baseline="30000" dirty="0"/>
              <a:t>th</a:t>
            </a:r>
            <a:r>
              <a:rPr lang="en-US" dirty="0"/>
              <a:t> the rate that police are convicted of firearms violations. </a:t>
            </a:r>
          </a:p>
          <a:p>
            <a:pPr lvl="1"/>
            <a:r>
              <a:rPr lang="en-US" dirty="0"/>
              <a:t>Revocations for firearms related violations at thousandths or tens of thousandths of one percent</a:t>
            </a:r>
          </a:p>
        </p:txBody>
      </p:sp>
    </p:spTree>
    <p:extLst>
      <p:ext uri="{BB962C8B-B14F-4D97-AF65-F5344CB8AC3E}">
        <p14:creationId xmlns:p14="http://schemas.microsoft.com/office/powerpoint/2010/main" val="298325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35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Hard to find another group as law-abiding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353"/>
            <a:ext cx="8229600" cy="147931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Comparing Police to Texas Permit Holders (Texas Department of Public Safety)</a:t>
            </a:r>
          </a:p>
          <a:p>
            <a:r>
              <a:rPr lang="en-US" dirty="0"/>
              <a:t>Using Police Quarterly study from December 2010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153050"/>
              </p:ext>
            </p:extLst>
          </p:nvPr>
        </p:nvGraphicFramePr>
        <p:xfrm>
          <a:off x="1524000" y="2743200"/>
          <a:ext cx="60960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Misdemeanors or Felonies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Firearms violations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Police January 1, 2005 through December 31, 2007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0.102%</a:t>
                      </a:r>
                      <a:r>
                        <a:rPr lang="en-US" baseline="0" dirty="0"/>
                        <a:t> = 703/683,396 full-time officers, yearly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0.017%</a:t>
                      </a:r>
                      <a:r>
                        <a:rPr lang="en-US" dirty="0"/>
                        <a:t> = 118/683,396 full-time officers,</a:t>
                      </a:r>
                      <a:r>
                        <a:rPr lang="en-US" baseline="0" dirty="0"/>
                        <a:t> Yearly rate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Texas Permit holders in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0.0119%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163/1,362,945 permit 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0.0016%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22/1,362,945 permit holders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Ratio of Police to Texas</a:t>
                      </a:r>
                      <a:r>
                        <a:rPr lang="en-US" baseline="0" dirty="0"/>
                        <a:t> Permit Holders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8.57 times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10.625 times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462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8622</TotalTime>
  <Words>983</Words>
  <Application>Microsoft Macintosh PowerPoint</Application>
  <PresentationFormat>On-screen Show (4:3)</PresentationFormat>
  <Paragraphs>110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Louisiana’s Consideration of Constitutional Carry</vt:lpstr>
      <vt:lpstr>PowerPoint Presentation</vt:lpstr>
      <vt:lpstr>Constitutional Concealed Carry States</vt:lpstr>
      <vt:lpstr>Constitutional Open Carry</vt:lpstr>
      <vt:lpstr>Comparing permit requirements between Louisiana and rest of US</vt:lpstr>
      <vt:lpstr>Wide range of training requirements</vt:lpstr>
      <vt:lpstr>Biggest benefits and costs of Constitutional Carry</vt:lpstr>
      <vt:lpstr>Behavior of Permit Holders</vt:lpstr>
      <vt:lpstr>Hard to find another group as law-abiding</vt:lpstr>
      <vt:lpstr>Some evidence that people who carry still get training even when it isn’t mandated. </vt:lpstr>
      <vt:lpstr>Crime statistics for the three states that have had Constitutional Carry for at least 5 years (Arizona, Alaska, Wyoming) </vt:lpstr>
      <vt:lpstr>More sophisticated Estimates</vt:lpstr>
      <vt:lpstr>What to Expect in the Number of Permits</vt:lpstr>
      <vt:lpstr>PowerPoint Presentation</vt:lpstr>
    </vt:vector>
  </TitlesOfParts>
  <Company>AEI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Kentucky’s Consideration of Constitutional Carry</dc:title>
  <dc:creator>John Lott</dc:creator>
  <cp:lastModifiedBy>John Lott</cp:lastModifiedBy>
  <cp:revision>33</cp:revision>
  <dcterms:created xsi:type="dcterms:W3CDTF">2019-02-26T21:03:12Z</dcterms:created>
  <dcterms:modified xsi:type="dcterms:W3CDTF">2019-04-24T08:13:03Z</dcterms:modified>
</cp:coreProperties>
</file>